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914" autoAdjust="0"/>
  </p:normalViewPr>
  <p:slideViewPr>
    <p:cSldViewPr>
      <p:cViewPr varScale="1">
        <p:scale>
          <a:sx n="41" d="100"/>
          <a:sy n="41" d="100"/>
        </p:scale>
        <p:origin x="222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2081C-2507-43D4-B06B-9483973E34AE}" type="datetimeFigureOut">
              <a:rPr lang="en-US" smtClean="0"/>
              <a:pPr/>
              <a:t>12/6/2020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315BC-D62B-461C-8137-76F57F2104D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San Diego Humane Society should improve its communication for all the teams since it serves people from different areas. Good communication will form the basis for corporation and effective team delivery. We suggest that teams use social platforms or create channels to use in communication. Improved communication will create an environment for better management. Members of the team will be able to provide honest and constructive feedback and express themselves (Ferrell &amp; Kline, 2018). As a group, we recommend using Google Hangouts as a perfect way to spend time face-to-face. Effective use of social media will provide the platform where the animals can be displayed for either adoption or assessment for other programs.</a:t>
            </a:r>
          </a:p>
          <a:p>
            <a:r>
              <a:rPr lang="en-US" sz="1200" kern="1200" dirty="0" smtClean="0">
                <a:solidFill>
                  <a:schemeClr val="tx1"/>
                </a:solidFill>
                <a:latin typeface="Times New Roman" pitchFamily="18" charset="0"/>
                <a:ea typeface="+mn-ea"/>
                <a:cs typeface="Times New Roman" pitchFamily="18" charset="0"/>
              </a:rPr>
              <a:t>Management should find the right people to work with as not everyone fits in a virtual working environment. The organization should utilize the many professional personality tests available in determining if someone is suitable for virtual tasks. The management should have no doubts about the capability and reliability of any team member. It is easier for management to coordinate qualified team members. </a:t>
            </a:r>
          </a:p>
          <a:p>
            <a:r>
              <a:rPr lang="en-US" sz="1200" kern="1200" dirty="0" smtClean="0">
                <a:solidFill>
                  <a:schemeClr val="tx1"/>
                </a:solidFill>
                <a:latin typeface="Times New Roman" pitchFamily="18" charset="0"/>
                <a:ea typeface="+mn-ea"/>
                <a:cs typeface="Times New Roman" pitchFamily="18" charset="0"/>
              </a:rPr>
              <a:t>We advocate for a regular meeting for briefings by the management. Such meetings should be set at a specific time to allow all the team members to participate and create routines. In return, the meetings will provide a platform where members can raise their concerns on their operations. It would also put the team at ease with the management and reduce work-related stress. We suggest that the organization use video calling since it is one of the best ways to ensure efficiency in virtual teams.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Times New Roman" pitchFamily="18" charset="0"/>
              <a:ea typeface="+mn-ea"/>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Since San Diego Humane Society uses linear collaborative work, we recommend using collaborative online mind maps. Online mind maps would help greatly on the management of the team. By mapping and brainstorming ideas, team members can access the mind map and its strategic plan. This will provide team members with an opportunity to add their ideas, provide comments, or vote on ideas. It would be helpful since it can be done through a virtual meeting, even for those working in remote areas. Uncovering mind maps and generating ideas can foster creative thinking, as it integrates linear and aggregate thinking. This will enable the organization to focus on processing and creating new information and ideas, strengthening their creativity.</a:t>
            </a:r>
          </a:p>
          <a:p>
            <a:r>
              <a:rPr lang="en-US" sz="1200" kern="1200" dirty="0" smtClean="0">
                <a:solidFill>
                  <a:schemeClr val="tx1"/>
                </a:solidFill>
                <a:latin typeface="Times New Roman" pitchFamily="18" charset="0"/>
                <a:ea typeface="+mn-ea"/>
                <a:cs typeface="Times New Roman" pitchFamily="18" charset="0"/>
              </a:rPr>
              <a:t>When it comes to project planning, mind maps are very useful. The use of mind maps by the San Diego Humane Society would promote the free flow of ideas from different talents, which is ideal for creative brainstorming. My team and I suggest that they use visually structured information to try and provide an overview of the data related to the organization's operations. The organization can use MindMeister to make its mind maps collaborative and clear for members to share with colleagues and other stakeholders.</a:t>
            </a:r>
          </a:p>
          <a:p>
            <a:r>
              <a:rPr lang="en-US" sz="1200" kern="1200" dirty="0" smtClean="0">
                <a:solidFill>
                  <a:schemeClr val="tx1"/>
                </a:solidFill>
                <a:latin typeface="Times New Roman" pitchFamily="18" charset="0"/>
                <a:ea typeface="+mn-ea"/>
                <a:cs typeface="Times New Roman" pitchFamily="18" charset="0"/>
              </a:rPr>
              <a:t>A mind map is an excellent tool for summarizing the content of the organization's plan. Using the mind maps would enable the organization to display its entire plan on a single paper (Kuták et al., 2019). It is so effective that it provides space for summary notes and links related to its strategic plans. The management should share a simplified mind map with the organizing teams and other relevant stakeholders who use it as the roadmap to achieving the organization's objectives.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Proper implementation of Virtual teams will allow the San Diego Humane Society organization to find talents and new opportunities in different areas. It will help bring together animal experts from different parts, therefore enhance the sharing of knowledge concerning animals. The team members will be able to share their understanding of animals and how they interact with human beings (Alsharo, Gregg &amp; Ramirez, 2017). Through the use of virtual teams, there is continuous coordination among the teams. Virtual teams create new opportunities for people who cannot move due to family needs or physical difficulties from a broader social perspective. Also, tasks that do not require physical availability and can be done through virtual technologies offer many potential clients opportunities. </a:t>
            </a:r>
          </a:p>
          <a:p>
            <a:r>
              <a:rPr lang="en-US" sz="1200" kern="1200" dirty="0" smtClean="0">
                <a:solidFill>
                  <a:schemeClr val="tx1"/>
                </a:solidFill>
                <a:latin typeface="Times New Roman" pitchFamily="18" charset="0"/>
                <a:ea typeface="+mn-ea"/>
                <a:cs typeface="Times New Roman" pitchFamily="18" charset="0"/>
              </a:rPr>
              <a:t>Another advantage that comes with the implementation of virtual teams is that it saves a lot of money, which is one of the organization's main objectives. Virtual teams are able to save the cost of organizations, especially for those operating in remote areas as members work in their locations; therefore, the organization does not have to spend on office costs, transportation for team members, and public services like wife and electricity.</a:t>
            </a:r>
          </a:p>
          <a:p>
            <a:r>
              <a:rPr lang="en-US" sz="1200" kern="1200" dirty="0" smtClean="0">
                <a:solidFill>
                  <a:schemeClr val="tx1"/>
                </a:solidFill>
                <a:latin typeface="Times New Roman" pitchFamily="18" charset="0"/>
                <a:ea typeface="+mn-ea"/>
                <a:cs typeface="Times New Roman" pitchFamily="18" charset="0"/>
              </a:rPr>
              <a:t>As it is the organization's goal to grow, virtual teams serve to help them grow fast. The teams enable the organization to manage, acquire, and manage more talents from different parts without using many resources. In fact, what an organization wants to manage a virtual team is just a good working software and communication platform. The reduced cost of virtual teams operations makes it easier for the organization to expand its operations.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Cultural differences among virtual team members lead to an increase in the number of conflicts. Consequently, it causes conflicts due to mistrust leading to difficulties in its performance. Most virtual team members are affected by the lack of physical interaction, making many communications a priority in a virtual environment. As evident in the San Diego Humane Society, virtual teams do not encourage physical interaction, which is important for personal growth. Besides, virtual team leaders need strong interpersonal and team building skills to help virtual team members achieve the organization's objectives. Most challenges in virtual teams are a result of the lack of non-verbal cues used in face-to-face interaction.</a:t>
            </a:r>
          </a:p>
          <a:p>
            <a:r>
              <a:rPr lang="en-US" sz="1200" kern="1200" dirty="0" smtClean="0">
                <a:solidFill>
                  <a:schemeClr val="tx1"/>
                </a:solidFill>
                <a:latin typeface="Times New Roman" pitchFamily="18" charset="0"/>
                <a:ea typeface="+mn-ea"/>
                <a:cs typeface="Times New Roman" pitchFamily="18" charset="0"/>
              </a:rPr>
              <a:t>Remote coordination of the team members can be difficult. Though there is the use of technologies such as Google Chat and Zoom, members must be on standby all the time to access news and information from the management. The use of many organizations' applications presents the management with the challenges of providing feedback as comments may be numerous. This leaves the management with a huge backlog of unanswered and unattended concerns raised by members hampering your progress.</a:t>
            </a:r>
          </a:p>
          <a:p>
            <a:r>
              <a:rPr lang="en-US" sz="1200" kern="1200" dirty="0" smtClean="0">
                <a:solidFill>
                  <a:schemeClr val="tx1"/>
                </a:solidFill>
                <a:latin typeface="Times New Roman" pitchFamily="18" charset="0"/>
                <a:ea typeface="+mn-ea"/>
                <a:cs typeface="Times New Roman" pitchFamily="18" charset="0"/>
              </a:rPr>
              <a:t>Management might find it difficult to monitor employee productivity. Virtual team members are easily distracted since they are able to browse through the social media platform. Others may even decide to take advantage of the organization's working hours since they are not monitored. Therefore the success of virtual teams depends on the sincerity commitment of the members.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The successful use of virtual teams would receive increasing attention in the San Diego Humane Society. The ability to integrate and manage multi-cultural and geographically distributed virtual teams would lead to the organization's success (Serrat, 2017). Proper use of resources by the organization, virtual teams can change how people perceive project planning. However, there are many obstacles to the successful implementation of virtual teams in several areas. The San Diego Human will require team management, social and cultural understanding, and a focus on the organization's common goals for a successful virtual team. </a:t>
            </a:r>
          </a:p>
          <a:p>
            <a:r>
              <a:rPr lang="en-US" sz="1200" kern="1200" dirty="0" smtClean="0">
                <a:solidFill>
                  <a:schemeClr val="tx1"/>
                </a:solidFill>
                <a:latin typeface="Times New Roman" pitchFamily="18" charset="0"/>
                <a:ea typeface="+mn-ea"/>
                <a:cs typeface="Times New Roman" pitchFamily="18" charset="0"/>
              </a:rPr>
              <a:t>Virtual teams are now widely adopted by many organizations, especially due to the COVID-19 pandemic. It is now a reality for many organizations, but how an organization adapts to the new way of doing things through a virtual team determines an organization's success. </a:t>
            </a:r>
          </a:p>
          <a:p>
            <a:r>
              <a:rPr lang="en-US" sz="1200" kern="1200" dirty="0" smtClean="0">
                <a:solidFill>
                  <a:schemeClr val="tx1"/>
                </a:solidFill>
                <a:latin typeface="Times New Roman" pitchFamily="18" charset="0"/>
                <a:ea typeface="+mn-ea"/>
                <a:cs typeface="Times New Roman" pitchFamily="18" charset="0"/>
              </a:rPr>
              <a:t>Managing virtual teams has its advantages and disadvantages, but the benefits are far more than the disadvantages. It is also possible to solve the challenges presented by the implementation of virtual teams by using good management techniques and technology. An organization should aim to meet all the needs and activities of a virtual team through effective communication, use of detailed charts to track the team's progress, use of views and profiles to manage members, and monitor the teams' performance through reports. Furthermore, the management needs to clarify each team member's duties to avoid confusion in service delivery.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90192FB-C60A-4C42-9CBC-5E1F33A113B5}" type="datetimeFigureOut">
              <a:rPr lang="en-US" smtClean="0"/>
              <a:pPr/>
              <a:t>12/6/2020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75BA72D-7A39-490F-9467-5E18325E04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0192FB-C60A-4C42-9CBC-5E1F33A113B5}" type="datetimeFigureOut">
              <a:rPr lang="en-US" smtClean="0"/>
              <a:pPr/>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0192FB-C60A-4C42-9CBC-5E1F33A113B5}" type="datetimeFigureOut">
              <a:rPr lang="en-US" smtClean="0"/>
              <a:pPr/>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5BA72D-7A39-490F-9467-5E18325E04B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90192FB-C60A-4C42-9CBC-5E1F33A113B5}" type="datetimeFigureOut">
              <a:rPr lang="en-US" smtClean="0"/>
              <a:pPr/>
              <a:t>12/6/2020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5BA72D-7A39-490F-9467-5E18325E04B6}"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0192FB-C60A-4C42-9CBC-5E1F33A113B5}" type="datetimeFigureOut">
              <a:rPr lang="en-US" smtClean="0"/>
              <a:pPr/>
              <a:t>12/6/2020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90192FB-C60A-4C42-9CBC-5E1F33A113B5}" type="datetimeFigureOut">
              <a:rPr lang="en-US" smtClean="0"/>
              <a:pPr/>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90192FB-C60A-4C42-9CBC-5E1F33A113B5}" type="datetimeFigureOut">
              <a:rPr lang="en-US" smtClean="0"/>
              <a:pPr/>
              <a:t>12/6/2020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75BA72D-7A39-490F-9467-5E18325E04B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90192FB-C60A-4C42-9CBC-5E1F33A113B5}" type="datetimeFigureOut">
              <a:rPr lang="en-US" smtClean="0"/>
              <a:pPr/>
              <a:t>12/6/2020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75BA72D-7A39-490F-9467-5E18325E04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14400" y="2286000"/>
            <a:ext cx="8229600" cy="1143000"/>
          </a:xfrm>
        </p:spPr>
        <p:txBody>
          <a:bodyPr/>
          <a:lstStyle/>
          <a:p>
            <a:pPr algn="ctr"/>
            <a:r>
              <a:rPr lang="en-US" dirty="0" smtClean="0">
                <a:latin typeface="Times New Roman" panose="02020603050405020304" pitchFamily="18" charset="0"/>
                <a:cs typeface="Times New Roman" panose="02020603050405020304" pitchFamily="18" charset="0"/>
              </a:rPr>
              <a:t>Step 10 and Step 11</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3687763"/>
          </a:xfrm>
        </p:spPr>
        <p:txBody>
          <a:bodyPr/>
          <a:lstStyle/>
          <a:p>
            <a:pPr marL="109728" indent="0">
              <a:buNone/>
            </a:pPr>
            <a:r>
              <a:rPr lang="en-US" b="1" dirty="0">
                <a:latin typeface="Times New Roman" pitchFamily="18" charset="0"/>
                <a:cs typeface="Times New Roman" pitchFamily="18" charset="0"/>
              </a:rPr>
              <a:t>Improve communication and </a:t>
            </a:r>
            <a:r>
              <a:rPr lang="en-US" b="1" dirty="0" smtClean="0">
                <a:latin typeface="Times New Roman" pitchFamily="18" charset="0"/>
                <a:cs typeface="Times New Roman" pitchFamily="18" charset="0"/>
              </a:rPr>
              <a:t>coordination by</a:t>
            </a:r>
          </a:p>
          <a:p>
            <a:pPr>
              <a:buFont typeface="Wingdings" panose="05000000000000000000" pitchFamily="2" charset="2"/>
              <a:buChar char="v"/>
            </a:pPr>
            <a:r>
              <a:rPr lang="en-US" dirty="0" smtClean="0">
                <a:latin typeface="Times New Roman" pitchFamily="18" charset="0"/>
                <a:cs typeface="Times New Roman" pitchFamily="18" charset="0"/>
              </a:rPr>
              <a:t>Creating </a:t>
            </a:r>
            <a:r>
              <a:rPr lang="en-US" dirty="0">
                <a:latin typeface="Times New Roman" pitchFamily="18" charset="0"/>
                <a:cs typeface="Times New Roman" pitchFamily="18" charset="0"/>
              </a:rPr>
              <a:t>chatting channels</a:t>
            </a:r>
            <a:endParaRPr lang="en-US" b="1" i="1" dirty="0">
              <a:latin typeface="Times New Roman" pitchFamily="18" charset="0"/>
              <a:cs typeface="Times New Roman" pitchFamily="18" charset="0"/>
            </a:endParaRPr>
          </a:p>
          <a:p>
            <a:pPr>
              <a:buFont typeface="Wingdings" panose="05000000000000000000" pitchFamily="2" charset="2"/>
              <a:buChar char="v"/>
            </a:pPr>
            <a:r>
              <a:rPr lang="en-US" dirty="0">
                <a:latin typeface="Times New Roman" pitchFamily="18" charset="0"/>
                <a:cs typeface="Times New Roman" pitchFamily="18" charset="0"/>
              </a:rPr>
              <a:t>Using of social media </a:t>
            </a:r>
            <a:r>
              <a:rPr lang="en-US" dirty="0" smtClean="0">
                <a:latin typeface="Times New Roman" pitchFamily="18" charset="0"/>
                <a:cs typeface="Times New Roman" pitchFamily="18" charset="0"/>
              </a:rPr>
              <a:t>platforms and Google drive</a:t>
            </a:r>
            <a:endParaRPr lang="en-US" dirty="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Encouraging </a:t>
            </a:r>
            <a:r>
              <a:rPr lang="en-US" dirty="0">
                <a:latin typeface="Times New Roman" pitchFamily="18" charset="0"/>
                <a:cs typeface="Times New Roman" pitchFamily="18" charset="0"/>
              </a:rPr>
              <a:t>collaboration among the teams </a:t>
            </a:r>
            <a:endParaRPr lang="en-US" dirty="0" smtClean="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Finding of the right people to work with. </a:t>
            </a:r>
          </a:p>
          <a:p>
            <a:pPr>
              <a:buFont typeface="Wingdings" panose="05000000000000000000" pitchFamily="2" charset="2"/>
              <a:buChar char="v"/>
            </a:pPr>
            <a:r>
              <a:rPr lang="en-US" dirty="0" smtClean="0">
                <a:latin typeface="Times New Roman" pitchFamily="18" charset="0"/>
                <a:cs typeface="Times New Roman" pitchFamily="18" charset="0"/>
              </a:rPr>
              <a:t>Holding of regular  meetings.</a:t>
            </a:r>
            <a:endParaRPr lang="en-US"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1066800"/>
            <a:ext cx="8229600" cy="838200"/>
          </a:xfrm>
        </p:spPr>
        <p:txBody>
          <a:bodyPr>
            <a:normAutofit/>
          </a:bodyPr>
          <a:lstStyle/>
          <a:p>
            <a:r>
              <a:rPr lang="en-US" b="1" dirty="0" smtClean="0">
                <a:latin typeface="Times New Roman" pitchFamily="18" charset="0"/>
                <a:cs typeface="Times New Roman" pitchFamily="18" charset="0"/>
              </a:rPr>
              <a:t>Step 10 : Recommendations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3840163"/>
          </a:xfrm>
        </p:spPr>
        <p:txBody>
          <a:bodyPr>
            <a:normAutofit/>
          </a:bodyPr>
          <a:lstStyle/>
          <a:p>
            <a:pPr marL="109728" indent="0">
              <a:buNone/>
            </a:pPr>
            <a:r>
              <a:rPr lang="en-US" sz="3600" b="1" dirty="0" smtClean="0">
                <a:latin typeface="Times New Roman" pitchFamily="18" charset="0"/>
                <a:cs typeface="Times New Roman" pitchFamily="18" charset="0"/>
              </a:rPr>
              <a:t>Encourage </a:t>
            </a:r>
            <a:r>
              <a:rPr lang="en-US" sz="3600" b="1" dirty="0">
                <a:latin typeface="Times New Roman" pitchFamily="18" charset="0"/>
                <a:cs typeface="Times New Roman" pitchFamily="18" charset="0"/>
              </a:rPr>
              <a:t>mapping out of their ideas</a:t>
            </a:r>
            <a:endParaRPr lang="en-US" sz="3500" dirty="0" smtClean="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will help all the team members and leaders to add their ideas.</a:t>
            </a:r>
          </a:p>
          <a:p>
            <a:pPr>
              <a:buFont typeface="Wingdings" panose="05000000000000000000" pitchFamily="2" charset="2"/>
              <a:buChar char="v"/>
            </a:pPr>
            <a:r>
              <a:rPr lang="en-US" dirty="0">
                <a:latin typeface="Times New Roman" pitchFamily="18" charset="0"/>
                <a:cs typeface="Times New Roman" pitchFamily="18" charset="0"/>
              </a:rPr>
              <a:t>It will encourage </a:t>
            </a:r>
            <a:r>
              <a:rPr lang="en-US" dirty="0" smtClean="0">
                <a:latin typeface="Times New Roman" pitchFamily="18" charset="0"/>
                <a:cs typeface="Times New Roman" pitchFamily="18" charset="0"/>
              </a:rPr>
              <a:t>creativity</a:t>
            </a:r>
            <a:endParaRPr lang="en-US" dirty="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It would help in project planning.</a:t>
            </a:r>
          </a:p>
          <a:p>
            <a:pPr>
              <a:buFont typeface="Wingdings" panose="05000000000000000000" pitchFamily="2" charset="2"/>
              <a:buChar char="v"/>
            </a:pPr>
            <a:r>
              <a:rPr lang="en-US" dirty="0" smtClean="0">
                <a:latin typeface="Times New Roman" pitchFamily="18" charset="0"/>
                <a:cs typeface="Times New Roman" pitchFamily="18" charset="0"/>
              </a:rPr>
              <a:t>It outlines the organization’s plan</a:t>
            </a:r>
          </a:p>
          <a:p>
            <a:pPr>
              <a:buFont typeface="Wingdings" panose="05000000000000000000" pitchFamily="2" charset="2"/>
              <a:buChar char="v"/>
            </a:pPr>
            <a:endParaRPr lang="en-US" sz="3500"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381000"/>
            <a:ext cx="8229600" cy="1676400"/>
          </a:xfrm>
        </p:spPr>
        <p:txBody>
          <a:bodyPr>
            <a:normAutofit/>
          </a:bodyPr>
          <a:lstStyle/>
          <a:p>
            <a:r>
              <a:rPr lang="en-US" b="1" dirty="0" smtClean="0"/>
              <a:t>Continuation…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Identification of different </a:t>
            </a:r>
            <a:r>
              <a:rPr lang="en-US" dirty="0" smtClean="0">
                <a:latin typeface="Times New Roman" pitchFamily="18" charset="0"/>
                <a:cs typeface="Times New Roman" pitchFamily="18" charset="0"/>
              </a:rPr>
              <a:t>talents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Reduced Time to Market </a:t>
            </a:r>
          </a:p>
          <a:p>
            <a:r>
              <a:rPr lang="en-US" dirty="0">
                <a:latin typeface="Times New Roman" pitchFamily="18" charset="0"/>
                <a:cs typeface="Times New Roman" pitchFamily="18" charset="0"/>
              </a:rPr>
              <a:t>Identification of new </a:t>
            </a:r>
            <a:r>
              <a:rPr lang="en-US" dirty="0" smtClean="0">
                <a:latin typeface="Times New Roman" pitchFamily="18" charset="0"/>
                <a:cs typeface="Times New Roman" pitchFamily="18" charset="0"/>
              </a:rPr>
              <a:t>opportunities</a:t>
            </a:r>
          </a:p>
          <a:p>
            <a:r>
              <a:rPr lang="en-US" dirty="0" smtClean="0">
                <a:latin typeface="Times New Roman" pitchFamily="18" charset="0"/>
                <a:cs typeface="Times New Roman" pitchFamily="18" charset="0"/>
              </a:rPr>
              <a:t>Saves cost</a:t>
            </a:r>
          </a:p>
          <a:p>
            <a:r>
              <a:rPr lang="en-US" dirty="0" smtClean="0">
                <a:latin typeface="Times New Roman" pitchFamily="18" charset="0"/>
                <a:cs typeface="Times New Roman" pitchFamily="18" charset="0"/>
              </a:rPr>
              <a:t>Enables an organization to grow fast</a:t>
            </a:r>
          </a:p>
          <a:p>
            <a:endParaRPr lang="en-US"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533400" y="381000"/>
            <a:ext cx="8077200" cy="1143000"/>
          </a:xfrm>
        </p:spPr>
        <p:txBody>
          <a:bodyPr>
            <a:normAutofit fontScale="90000"/>
          </a:bodyPr>
          <a:lstStyle/>
          <a:p>
            <a:r>
              <a:rPr lang="en-US" b="1" dirty="0" smtClean="0">
                <a:latin typeface="Times New Roman" pitchFamily="18" charset="0"/>
                <a:cs typeface="Times New Roman" pitchFamily="18" charset="0"/>
              </a:rPr>
              <a:t>Step 11: Advantages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Conflicts and lack of trust among the team members </a:t>
            </a:r>
          </a:p>
          <a:p>
            <a:r>
              <a:rPr lang="en-US" dirty="0">
                <a:latin typeface="Times New Roman" pitchFamily="18" charset="0"/>
                <a:cs typeface="Times New Roman" pitchFamily="18" charset="0"/>
              </a:rPr>
              <a:t>Social Isolation due to physical separation</a:t>
            </a:r>
          </a:p>
          <a:p>
            <a:r>
              <a:rPr lang="en-US" dirty="0">
                <a:latin typeface="Times New Roman" pitchFamily="18" charset="0"/>
                <a:cs typeface="Times New Roman" pitchFamily="18" charset="0"/>
              </a:rPr>
              <a:t>Ineffective Leadership among different teams in an </a:t>
            </a:r>
            <a:r>
              <a:rPr lang="en-US" dirty="0" smtClean="0">
                <a:latin typeface="Times New Roman" pitchFamily="18" charset="0"/>
                <a:cs typeface="Times New Roman" pitchFamily="18" charset="0"/>
              </a:rPr>
              <a:t>organization</a:t>
            </a:r>
          </a:p>
          <a:p>
            <a:r>
              <a:rPr lang="en-US" dirty="0" smtClean="0">
                <a:latin typeface="Times New Roman" pitchFamily="18" charset="0"/>
                <a:cs typeface="Times New Roman" pitchFamily="18" charset="0"/>
              </a:rPr>
              <a:t>Difficulties in team coordination and monitoring</a:t>
            </a:r>
            <a:endParaRPr lang="en-US"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Challenges</a:t>
            </a:r>
            <a:r>
              <a:rPr lang="en-US" dirty="0"/>
              <a:t/>
            </a:r>
            <a:br>
              <a:rPr lang="en-US" dirty="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There is increased use of virtual teams in many organizations.</a:t>
            </a:r>
          </a:p>
          <a:p>
            <a:r>
              <a:rPr lang="en-US" dirty="0">
                <a:latin typeface="Times New Roman" pitchFamily="18" charset="0"/>
                <a:cs typeface="Times New Roman" pitchFamily="18" charset="0"/>
              </a:rPr>
              <a:t>In implementation of virtual </a:t>
            </a:r>
            <a:r>
              <a:rPr lang="en-US" dirty="0" smtClean="0">
                <a:latin typeface="Times New Roman" pitchFamily="18" charset="0"/>
                <a:cs typeface="Times New Roman" pitchFamily="18" charset="0"/>
              </a:rPr>
              <a:t>teams </a:t>
            </a:r>
            <a:r>
              <a:rPr lang="en-US" dirty="0">
                <a:latin typeface="Times New Roman" pitchFamily="18" charset="0"/>
                <a:cs typeface="Times New Roman" pitchFamily="18" charset="0"/>
              </a:rPr>
              <a:t>is </a:t>
            </a:r>
            <a:r>
              <a:rPr lang="en-US" dirty="0" smtClean="0">
                <a:latin typeface="Times New Roman" pitchFamily="18" charset="0"/>
                <a:cs typeface="Times New Roman" pitchFamily="18" charset="0"/>
              </a:rPr>
              <a:t>bound </a:t>
            </a:r>
            <a:r>
              <a:rPr lang="en-US" dirty="0">
                <a:latin typeface="Times New Roman" pitchFamily="18" charset="0"/>
                <a:cs typeface="Times New Roman" pitchFamily="18" charset="0"/>
              </a:rPr>
              <a:t>to experience challenges.</a:t>
            </a:r>
          </a:p>
          <a:p>
            <a:r>
              <a:rPr lang="en-US" dirty="0">
                <a:latin typeface="Times New Roman" pitchFamily="18" charset="0"/>
                <a:cs typeface="Times New Roman" pitchFamily="18" charset="0"/>
              </a:rPr>
              <a:t>Effective use of resources by teams is a essential for the success of an organization. </a:t>
            </a:r>
          </a:p>
          <a:p>
            <a:r>
              <a:rPr lang="en-US" dirty="0">
                <a:latin typeface="Times New Roman" pitchFamily="18" charset="0"/>
                <a:cs typeface="Times New Roman" pitchFamily="18" charset="0"/>
              </a:rPr>
              <a:t>The roles of team members should be well defined.</a:t>
            </a:r>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Conclusion</a:t>
            </a:r>
            <a:r>
              <a:rPr lang="en-US" dirty="0"/>
              <a:t/>
            </a:r>
            <a:br>
              <a:rPr lang="en-US" dirty="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5071872"/>
          </a:xfrm>
        </p:spPr>
        <p:txBody>
          <a:bodyPr>
            <a:normAutofit fontScale="70000" lnSpcReduction="20000"/>
          </a:bodyPr>
          <a:lstStyle/>
          <a:p>
            <a:r>
              <a:rPr lang="en-US" sz="3800" dirty="0">
                <a:latin typeface="Times New Roman" pitchFamily="18" charset="0"/>
                <a:cs typeface="Times New Roman" pitchFamily="18" charset="0"/>
              </a:rPr>
              <a:t>Alsharo, M., Gregg, D., &amp; Ramirez, R. (2017). Virtual team effectiveness: The role of knowledge sharing and trust. </a:t>
            </a:r>
            <a:r>
              <a:rPr lang="en-US" sz="3800" i="1" dirty="0">
                <a:latin typeface="Times New Roman" pitchFamily="18" charset="0"/>
                <a:cs typeface="Times New Roman" pitchFamily="18" charset="0"/>
              </a:rPr>
              <a:t>Information &amp; Management</a:t>
            </a:r>
            <a:r>
              <a:rPr lang="en-US" sz="3800" dirty="0">
                <a:latin typeface="Times New Roman" pitchFamily="18" charset="0"/>
                <a:cs typeface="Times New Roman" pitchFamily="18" charset="0"/>
              </a:rPr>
              <a:t>, </a:t>
            </a:r>
            <a:r>
              <a:rPr lang="en-US" sz="3800" i="1" dirty="0">
                <a:latin typeface="Times New Roman" pitchFamily="18" charset="0"/>
                <a:cs typeface="Times New Roman" pitchFamily="18" charset="0"/>
              </a:rPr>
              <a:t>54</a:t>
            </a:r>
            <a:r>
              <a:rPr lang="en-US" sz="3800" dirty="0">
                <a:latin typeface="Times New Roman" pitchFamily="18" charset="0"/>
                <a:cs typeface="Times New Roman" pitchFamily="18" charset="0"/>
              </a:rPr>
              <a:t>(4), 479-490.</a:t>
            </a:r>
          </a:p>
          <a:p>
            <a:r>
              <a:rPr lang="en-US" sz="3800" dirty="0" smtClean="0">
                <a:latin typeface="Times New Roman" pitchFamily="18" charset="0"/>
                <a:cs typeface="Times New Roman" pitchFamily="18" charset="0"/>
              </a:rPr>
              <a:t>Serrat</a:t>
            </a:r>
            <a:r>
              <a:rPr lang="en-US" sz="3800" dirty="0">
                <a:latin typeface="Times New Roman" pitchFamily="18" charset="0"/>
                <a:cs typeface="Times New Roman" pitchFamily="18" charset="0"/>
              </a:rPr>
              <a:t>, O. (2017). Managing virtual teams. In </a:t>
            </a:r>
            <a:r>
              <a:rPr lang="en-US" sz="3800" i="1" dirty="0">
                <a:latin typeface="Times New Roman" pitchFamily="18" charset="0"/>
                <a:cs typeface="Times New Roman" pitchFamily="18" charset="0"/>
              </a:rPr>
              <a:t>Knowledge Solutions</a:t>
            </a:r>
            <a:r>
              <a:rPr lang="en-US" sz="3800" dirty="0">
                <a:latin typeface="Times New Roman" pitchFamily="18" charset="0"/>
                <a:cs typeface="Times New Roman" pitchFamily="18" charset="0"/>
              </a:rPr>
              <a:t> (pp. 619-625). Springer, Singapore</a:t>
            </a:r>
            <a:r>
              <a:rPr lang="en-US" sz="3800" dirty="0" smtClean="0">
                <a:latin typeface="Times New Roman" pitchFamily="18" charset="0"/>
                <a:cs typeface="Times New Roman" pitchFamily="18" charset="0"/>
              </a:rPr>
              <a:t>.</a:t>
            </a:r>
          </a:p>
          <a:p>
            <a:r>
              <a:rPr lang="en-US" sz="4000" dirty="0" smtClean="0">
                <a:latin typeface="Times New Roman" pitchFamily="18" charset="0"/>
                <a:cs typeface="Times New Roman" pitchFamily="18" charset="0"/>
              </a:rPr>
              <a:t>Ferrell, J., &amp; Kline, K. (2018). Facilitating trust and communication in virtual teams. </a:t>
            </a:r>
            <a:r>
              <a:rPr lang="en-US" sz="4000" i="1" dirty="0" smtClean="0">
                <a:latin typeface="Times New Roman" pitchFamily="18" charset="0"/>
                <a:cs typeface="Times New Roman" pitchFamily="18" charset="0"/>
              </a:rPr>
              <a:t>People &amp; Strategy</a:t>
            </a:r>
            <a:r>
              <a:rPr lang="en-US" sz="4000" dirty="0" smtClean="0">
                <a:latin typeface="Times New Roman" pitchFamily="18" charset="0"/>
                <a:cs typeface="Times New Roman" pitchFamily="18" charset="0"/>
              </a:rPr>
              <a:t>, </a:t>
            </a:r>
            <a:r>
              <a:rPr lang="en-US" sz="4000" i="1" dirty="0" smtClean="0">
                <a:latin typeface="Times New Roman" pitchFamily="18" charset="0"/>
                <a:cs typeface="Times New Roman" pitchFamily="18" charset="0"/>
              </a:rPr>
              <a:t>41</a:t>
            </a:r>
            <a:r>
              <a:rPr lang="en-US" sz="4000" dirty="0" smtClean="0">
                <a:latin typeface="Times New Roman" pitchFamily="18" charset="0"/>
                <a:cs typeface="Times New Roman" pitchFamily="18" charset="0"/>
              </a:rPr>
              <a:t>(2), 30-36.</a:t>
            </a:r>
          </a:p>
          <a:p>
            <a:r>
              <a:rPr lang="en-US" sz="4000" dirty="0" smtClean="0">
                <a:latin typeface="Times New Roman" pitchFamily="18" charset="0"/>
                <a:cs typeface="Times New Roman" pitchFamily="18" charset="0"/>
              </a:rPr>
              <a:t>Kuták, D., Dolezal, M., Kerous, B., Eichler, Z., Vasek, J., &amp; Liarokapis, F. (2019). An Interactive and Multimodal Virtual Mind Map for Future Workplace. </a:t>
            </a:r>
            <a:r>
              <a:rPr lang="en-US" sz="4000" i="1" dirty="0" smtClean="0">
                <a:latin typeface="Times New Roman" pitchFamily="18" charset="0"/>
                <a:cs typeface="Times New Roman" pitchFamily="18" charset="0"/>
              </a:rPr>
              <a:t>Frontiers ICT</a:t>
            </a:r>
            <a:r>
              <a:rPr lang="en-US" sz="4000" dirty="0" smtClean="0">
                <a:latin typeface="Times New Roman" pitchFamily="18" charset="0"/>
                <a:cs typeface="Times New Roman" pitchFamily="18" charset="0"/>
              </a:rPr>
              <a:t>, </a:t>
            </a:r>
            <a:r>
              <a:rPr lang="en-US" sz="4000" i="1" dirty="0" smtClean="0">
                <a:latin typeface="Times New Roman" pitchFamily="18" charset="0"/>
                <a:cs typeface="Times New Roman" pitchFamily="18" charset="0"/>
              </a:rPr>
              <a:t>6</a:t>
            </a:r>
            <a:r>
              <a:rPr lang="en-US" sz="4000" dirty="0" smtClean="0">
                <a:latin typeface="Times New Roman" pitchFamily="18" charset="0"/>
                <a:cs typeface="Times New Roman" pitchFamily="18" charset="0"/>
              </a:rPr>
              <a:t>, 14.</a:t>
            </a:r>
          </a:p>
          <a:p>
            <a:endParaRPr lang="en-US" sz="3800" dirty="0" smtClean="0">
              <a:latin typeface="Times New Roman" pitchFamily="18" charset="0"/>
              <a:cs typeface="Times New Roman" pitchFamily="18" charset="0"/>
            </a:endParaRPr>
          </a:p>
          <a:p>
            <a:endParaRPr lang="en-US" sz="3800" dirty="0" smtClean="0">
              <a:latin typeface="Times New Roman" pitchFamily="18" charset="0"/>
              <a:cs typeface="Times New Roman" pitchFamily="18" charset="0"/>
            </a:endParaRPr>
          </a:p>
          <a:p>
            <a:endParaRPr lang="en-US" sz="3800"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lstStyle/>
          <a:p>
            <a:r>
              <a:rPr lang="en-US" sz="4000" b="1" dirty="0" smtClean="0">
                <a:latin typeface="Times New Roman" pitchFamily="18" charset="0"/>
                <a:cs typeface="Times New Roman" pitchFamily="18" charset="0"/>
              </a:rPr>
              <a:t>References</a:t>
            </a:r>
            <a:endParaRPr lang="en-US" sz="40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1171</TotalTime>
  <Words>1618</Words>
  <Application>Microsoft Office PowerPoint</Application>
  <PresentationFormat>On-screen Show (4:3)</PresentationFormat>
  <Paragraphs>58</Paragraphs>
  <Slides>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Calibri</vt:lpstr>
      <vt:lpstr>Lucida Sans Unicode</vt:lpstr>
      <vt:lpstr>Times New Roman</vt:lpstr>
      <vt:lpstr>Verdana</vt:lpstr>
      <vt:lpstr>Wingdings</vt:lpstr>
      <vt:lpstr>Wingdings 2</vt:lpstr>
      <vt:lpstr>Wingdings 3</vt:lpstr>
      <vt:lpstr>Concourse</vt:lpstr>
      <vt:lpstr>Step 10 and Step 11</vt:lpstr>
      <vt:lpstr>Step 10 : Recommendations</vt:lpstr>
      <vt:lpstr>Continuation…</vt:lpstr>
      <vt:lpstr>Step 11: Advantages </vt:lpstr>
      <vt:lpstr>Challenges </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Recommendations for team management, and Advantages and challenges of implementing virtual teams</dc:title>
  <dc:creator>Kevin</dc:creator>
  <cp:lastModifiedBy>HP</cp:lastModifiedBy>
  <cp:revision>60</cp:revision>
  <dcterms:created xsi:type="dcterms:W3CDTF">2020-11-30T02:35:16Z</dcterms:created>
  <dcterms:modified xsi:type="dcterms:W3CDTF">2020-12-06T15:59:50Z</dcterms:modified>
</cp:coreProperties>
</file>